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4" r:id="rId2"/>
  </p:sldMasterIdLst>
  <p:notesMasterIdLst>
    <p:notesMasterId r:id="rId14"/>
  </p:notesMasterIdLst>
  <p:handoutMasterIdLst>
    <p:handoutMasterId r:id="rId15"/>
  </p:handoutMasterIdLst>
  <p:sldIdLst>
    <p:sldId id="269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74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8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1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0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46E7E-6CE1-4F62-BC39-1BE7148D0D0D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56489-CFDC-4DF4-92D1-C366C0FB1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840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A1C54-2D0D-48EB-888A-9786B070F533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2C913-610E-4BF0-B55F-9CE65BBA65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976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모서리가 둥근 직사각형 19"/>
          <p:cNvSpPr/>
          <p:nvPr userDrawn="1"/>
        </p:nvSpPr>
        <p:spPr>
          <a:xfrm>
            <a:off x="411920" y="207747"/>
            <a:ext cx="11368160" cy="762163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05777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819850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223120"/>
            <a:ext cx="12192000" cy="2387600"/>
          </a:xfrm>
        </p:spPr>
        <p:txBody>
          <a:bodyPr anchor="ctr"/>
          <a:lstStyle>
            <a:lvl1pPr algn="ctr">
              <a:defRPr sz="6000" b="0">
                <a:latin typeface="+mj-ea"/>
                <a:ea typeface="+mj-ea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794871"/>
            <a:ext cx="12192001" cy="1655762"/>
          </a:xfrm>
        </p:spPr>
        <p:txBody>
          <a:bodyPr anchor="ctr"/>
          <a:lstStyle>
            <a:lvl1pPr marL="0" indent="0" algn="ctr">
              <a:buNone/>
              <a:defRPr sz="2400">
                <a:latin typeface="+mn-ea"/>
                <a:ea typeface="+mn-ea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6" y="6195047"/>
            <a:ext cx="3026852" cy="64278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202" y="6215220"/>
            <a:ext cx="1311798" cy="6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6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4863597" y="2208981"/>
            <a:ext cx="199407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1055592" y="1691017"/>
            <a:ext cx="10071852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1055592" y="2606858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1055592" y="3526039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9" name="텍스트 개체 틀 4"/>
          <p:cNvSpPr>
            <a:spLocks noGrp="1"/>
          </p:cNvSpPr>
          <p:nvPr>
            <p:ph type="body" sz="quarter" idx="29" hasCustomPrompt="1"/>
          </p:nvPr>
        </p:nvSpPr>
        <p:spPr>
          <a:xfrm>
            <a:off x="1055593" y="4441880"/>
            <a:ext cx="10071849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9A1001AF-7C71-4701-94B0-3772F84D3418}"/>
              </a:ext>
            </a:extLst>
          </p:cNvPr>
          <p:cNvSpPr/>
          <p:nvPr userDrawn="1"/>
        </p:nvSpPr>
        <p:spPr>
          <a:xfrm>
            <a:off x="1064556" y="1691018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9">
            <a:extLst>
              <a:ext uri="{FF2B5EF4-FFF2-40B4-BE49-F238E27FC236}">
                <a16:creationId xmlns:a16="http://schemas.microsoft.com/office/drawing/2014/main" id="{D9E18A4C-9D39-4312-9D41-EA0FA0703DAD}"/>
              </a:ext>
            </a:extLst>
          </p:cNvPr>
          <p:cNvSpPr/>
          <p:nvPr userDrawn="1"/>
        </p:nvSpPr>
        <p:spPr>
          <a:xfrm>
            <a:off x="1064556" y="26036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9">
            <a:extLst>
              <a:ext uri="{FF2B5EF4-FFF2-40B4-BE49-F238E27FC236}">
                <a16:creationId xmlns:a16="http://schemas.microsoft.com/office/drawing/2014/main" id="{DD43020D-DDFD-4ED7-A112-51545002358E}"/>
              </a:ext>
            </a:extLst>
          </p:cNvPr>
          <p:cNvSpPr/>
          <p:nvPr userDrawn="1"/>
        </p:nvSpPr>
        <p:spPr>
          <a:xfrm>
            <a:off x="1064556" y="3532617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9">
            <a:extLst>
              <a:ext uri="{FF2B5EF4-FFF2-40B4-BE49-F238E27FC236}">
                <a16:creationId xmlns:a16="http://schemas.microsoft.com/office/drawing/2014/main" id="{7B5C337D-B310-4C62-8229-6DD25DC8C899}"/>
              </a:ext>
            </a:extLst>
          </p:cNvPr>
          <p:cNvSpPr/>
          <p:nvPr userDrawn="1"/>
        </p:nvSpPr>
        <p:spPr>
          <a:xfrm>
            <a:off x="1064556" y="44452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475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2767280"/>
            <a:ext cx="12191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0" dirty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94381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8623390" y="6412231"/>
            <a:ext cx="35686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86B743E8-9D27-4F69-87ED-4623B89CBF9F}" type="slidenum">
              <a:rPr lang="ko-KR" altLang="en-US" sz="2000" smtClean="0">
                <a:solidFill>
                  <a:schemeClr val="tx1"/>
                </a:solidFill>
                <a:latin typeface="+mn-lt"/>
              </a:rPr>
              <a:t>‹#›</a:t>
            </a:fld>
            <a:endParaRPr lang="ko-KR" altLang="en-US" sz="2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0699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666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9" r:id="rId3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hyperlink" Target="https://youtu.be/3EiTe1es7ZQ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500" dirty="0" smtClean="0"/>
              <a:t>OSI 7</a:t>
            </a:r>
            <a:r>
              <a:rPr lang="ko-KR" altLang="en-US" sz="5500" dirty="0" smtClean="0"/>
              <a:t>계층</a:t>
            </a:r>
            <a:r>
              <a:rPr lang="en-US" altLang="ko-KR" sz="5500" dirty="0" smtClean="0"/>
              <a:t> &amp;&amp; TCP/IP 4</a:t>
            </a:r>
            <a:r>
              <a:rPr lang="ko-KR" altLang="en-US" sz="5500" dirty="0" smtClean="0"/>
              <a:t>계층</a:t>
            </a:r>
            <a:endParaRPr lang="ko-KR" altLang="en-US" sz="55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154680"/>
            <a:ext cx="12192001" cy="2295953"/>
          </a:xfrm>
        </p:spPr>
        <p:txBody>
          <a:bodyPr/>
          <a:lstStyle/>
          <a:p>
            <a:r>
              <a:rPr lang="ko-KR" altLang="en-US" dirty="0" smtClean="0"/>
              <a:t>유튜브 주소 </a:t>
            </a:r>
            <a:r>
              <a:rPr lang="en-US" altLang="ko-KR" dirty="0"/>
              <a:t>: </a:t>
            </a:r>
            <a:r>
              <a:rPr lang="en-US" altLang="ko-KR" dirty="0">
                <a:hlinkClick r:id="rId4"/>
              </a:rPr>
              <a:t>https://</a:t>
            </a:r>
            <a:r>
              <a:rPr lang="en-US" altLang="ko-KR" dirty="0" smtClean="0">
                <a:hlinkClick r:id="rId4"/>
              </a:rPr>
              <a:t>youtu.be/3EiTe1es7ZQ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IT</a:t>
            </a:r>
            <a:r>
              <a:rPr lang="ko-KR" altLang="en-US" dirty="0" smtClean="0"/>
              <a:t>융합공학부 이준희</a:t>
            </a:r>
            <a:endParaRPr lang="ko-KR" altLang="en-US" dirty="0"/>
          </a:p>
        </p:txBody>
      </p:sp>
      <p:pic>
        <p:nvPicPr>
          <p:cNvPr id="6" name="오디오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2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57"/>
    </mc:Choice>
    <mc:Fallback xmlns="">
      <p:transition spd="slow" advTm="17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스위치 종류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2400" dirty="0" smtClean="0"/>
              <a:t>L2 </a:t>
            </a:r>
            <a:r>
              <a:rPr lang="ko-KR" altLang="en-US" sz="2400" dirty="0" smtClean="0"/>
              <a:t>스위치</a:t>
            </a:r>
            <a:endParaRPr lang="en-US" altLang="ko-KR" sz="2400" dirty="0" smtClean="0"/>
          </a:p>
          <a:p>
            <a:pPr lvl="1"/>
            <a:r>
              <a:rPr lang="ko-KR" altLang="en-US" sz="2000" dirty="0" smtClean="0"/>
              <a:t>데이터 링크 계층에서 운용</a:t>
            </a:r>
            <a:r>
              <a:rPr lang="en-US" altLang="ko-KR" sz="2000" dirty="0" smtClean="0"/>
              <a:t>, MAC </a:t>
            </a:r>
            <a:r>
              <a:rPr lang="ko-KR" altLang="en-US" sz="2000" dirty="0" smtClean="0"/>
              <a:t>주소를 기반으로 스위칭</a:t>
            </a:r>
            <a:endParaRPr lang="en-US" altLang="ko-KR" sz="2000" dirty="0" smtClean="0"/>
          </a:p>
          <a:p>
            <a:pPr lvl="1"/>
            <a:endParaRPr lang="en-US" altLang="ko-KR" sz="2000" dirty="0" smtClean="0"/>
          </a:p>
          <a:p>
            <a:r>
              <a:rPr lang="en-US" altLang="ko-KR" sz="2400" dirty="0" smtClean="0"/>
              <a:t>L3 </a:t>
            </a:r>
            <a:r>
              <a:rPr lang="ko-KR" altLang="en-US" sz="2400" dirty="0" smtClean="0"/>
              <a:t>스위치</a:t>
            </a:r>
            <a:endParaRPr lang="en-US" altLang="ko-KR" sz="2400" dirty="0" smtClean="0"/>
          </a:p>
          <a:p>
            <a:pPr lvl="1"/>
            <a:r>
              <a:rPr lang="ko-KR" altLang="en-US" sz="2000" dirty="0" smtClean="0"/>
              <a:t>인터넷 계층에서 운용</a:t>
            </a:r>
            <a:r>
              <a:rPr lang="en-US" altLang="ko-KR" sz="2000" dirty="0" smtClean="0"/>
              <a:t>, IP </a:t>
            </a:r>
            <a:r>
              <a:rPr lang="ko-KR" altLang="en-US" sz="2000" dirty="0" smtClean="0"/>
              <a:t>주소를 기반으로 스위칭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라우팅 기능이 탑재되어 있어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라우터의 역할도 수행</a:t>
            </a:r>
            <a:endParaRPr lang="en-US" altLang="ko-KR" sz="2000" dirty="0" smtClean="0"/>
          </a:p>
          <a:p>
            <a:pPr lvl="1"/>
            <a:endParaRPr lang="en-US" altLang="ko-KR" sz="2000" dirty="0" smtClean="0"/>
          </a:p>
          <a:p>
            <a:r>
              <a:rPr lang="en-US" altLang="ko-KR" sz="2400" dirty="0" smtClean="0"/>
              <a:t>L4 </a:t>
            </a:r>
            <a:r>
              <a:rPr lang="ko-KR" altLang="en-US" sz="2400" dirty="0" smtClean="0"/>
              <a:t>스위치</a:t>
            </a:r>
            <a:endParaRPr lang="en-US" altLang="ko-KR" sz="2400" dirty="0" smtClean="0"/>
          </a:p>
          <a:p>
            <a:pPr lvl="1"/>
            <a:r>
              <a:rPr lang="ko-KR" altLang="en-US" sz="2000" dirty="0" smtClean="0"/>
              <a:t>전송 계층에서 운용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서버나 네트워크 트래픽을 </a:t>
            </a:r>
            <a:r>
              <a:rPr lang="ko-KR" altLang="en-US" sz="2000" dirty="0" err="1" smtClean="0"/>
              <a:t>로드밸런싱하는데</a:t>
            </a:r>
            <a:r>
              <a:rPr lang="ko-KR" altLang="en-US" sz="2000" dirty="0" smtClean="0"/>
              <a:t> 사용</a:t>
            </a:r>
            <a:endParaRPr lang="en-US" altLang="ko-KR" sz="2000" dirty="0" smtClean="0"/>
          </a:p>
          <a:p>
            <a:pPr lvl="1"/>
            <a:endParaRPr lang="en-US" altLang="ko-KR" sz="2000" dirty="0" smtClean="0"/>
          </a:p>
          <a:p>
            <a:r>
              <a:rPr lang="en-US" altLang="ko-KR" sz="2400" dirty="0" smtClean="0"/>
              <a:t>L7 </a:t>
            </a:r>
            <a:r>
              <a:rPr lang="ko-KR" altLang="en-US" sz="2400" dirty="0" smtClean="0"/>
              <a:t>스위치</a:t>
            </a:r>
            <a:endParaRPr lang="en-US" altLang="ko-KR" sz="2400" dirty="0" smtClean="0"/>
          </a:p>
          <a:p>
            <a:pPr lvl="1"/>
            <a:r>
              <a:rPr lang="ko-KR" altLang="en-US" sz="2000" dirty="0" smtClean="0"/>
              <a:t>응용 계층까지 운용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응용 계층의 패킷을 분석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주로 보안 장비에서 사용됨</a:t>
            </a:r>
            <a:r>
              <a:rPr lang="en-US" altLang="ko-KR" sz="2000" dirty="0" smtClean="0"/>
              <a:t>.</a:t>
            </a:r>
            <a:endParaRPr lang="ko-KR" altLang="en-US" sz="2000" dirty="0"/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003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643"/>
    </mc:Choice>
    <mc:Fallback xmlns="">
      <p:transition spd="slow" advTm="119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49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61"/>
    </mc:Choice>
    <mc:Fallback xmlns="">
      <p:transition spd="slow" advTm="16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OSI 7</a:t>
            </a:r>
            <a:r>
              <a:rPr lang="ko-KR" altLang="en-US" dirty="0" smtClean="0"/>
              <a:t>계층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1163" y="1152526"/>
            <a:ext cx="11369675" cy="1756930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lang="ko-KR" altLang="en-US" sz="2000" dirty="0" smtClean="0"/>
              <a:t>네트워크 프로토콜 디자인과 통신을 </a:t>
            </a:r>
            <a:r>
              <a:rPr lang="en-US" altLang="ko-KR" sz="2000" dirty="0" smtClean="0"/>
              <a:t>7</a:t>
            </a:r>
            <a:r>
              <a:rPr lang="ko-KR" altLang="en-US" sz="2000" dirty="0" smtClean="0"/>
              <a:t>개의 계층으로 나누어 설명하는 모델</a:t>
            </a:r>
            <a:endParaRPr lang="en-US" altLang="ko-KR" sz="2000" dirty="0" smtClean="0"/>
          </a:p>
          <a:p>
            <a:pPr lvl="2">
              <a:lnSpc>
                <a:spcPct val="150000"/>
              </a:lnSpc>
            </a:pPr>
            <a:r>
              <a:rPr lang="ko-KR" altLang="en-US" sz="1600" dirty="0" smtClean="0"/>
              <a:t>국제표준화기구</a:t>
            </a:r>
            <a:r>
              <a:rPr lang="en-US" altLang="ko-KR" sz="1600" dirty="0" smtClean="0"/>
              <a:t>(ISO)</a:t>
            </a:r>
            <a:r>
              <a:rPr lang="ko-KR" altLang="en-US" sz="1600" dirty="0" smtClean="0"/>
              <a:t>에 의해 정립됨</a:t>
            </a:r>
            <a:r>
              <a:rPr lang="en-US" altLang="ko-KR" sz="1600" dirty="0" smtClean="0"/>
              <a:t>.</a:t>
            </a:r>
          </a:p>
          <a:p>
            <a:pPr lvl="2">
              <a:lnSpc>
                <a:spcPct val="150000"/>
              </a:lnSpc>
            </a:pPr>
            <a:r>
              <a:rPr lang="ko-KR" altLang="en-US" sz="1600" dirty="0" smtClean="0"/>
              <a:t>통신 과정을 단계별로 파악 가능</a:t>
            </a:r>
            <a:endParaRPr lang="en-US" altLang="ko-KR" sz="1600" dirty="0" smtClean="0"/>
          </a:p>
          <a:p>
            <a:pPr lvl="2">
              <a:lnSpc>
                <a:spcPct val="150000"/>
              </a:lnSpc>
            </a:pPr>
            <a:endParaRPr lang="en-US" altLang="ko-KR" sz="1600" dirty="0" smtClean="0"/>
          </a:p>
          <a:p>
            <a:pPr lvl="1">
              <a:lnSpc>
                <a:spcPct val="150000"/>
              </a:lnSpc>
            </a:pPr>
            <a:endParaRPr lang="en-US" altLang="ko-KR" sz="2000" dirty="0" smtClean="0"/>
          </a:p>
        </p:txBody>
      </p:sp>
      <p:pic>
        <p:nvPicPr>
          <p:cNvPr id="1030" name="Picture 6" descr="OSI 7계층 | N's Blo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9147" y="3154939"/>
            <a:ext cx="5721522" cy="2729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40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46"/>
    </mc:Choice>
    <mc:Fallback xmlns="">
      <p:transition spd="slow" advTm="73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물리계층</a:t>
            </a:r>
            <a:r>
              <a:rPr lang="en-US" altLang="ko-KR" dirty="0" smtClean="0"/>
              <a:t>(Physical Layer)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1163" y="1152526"/>
            <a:ext cx="11369675" cy="1856682"/>
          </a:xfrm>
        </p:spPr>
        <p:txBody>
          <a:bodyPr>
            <a:normAutofit lnSpcReduction="10000"/>
          </a:bodyPr>
          <a:lstStyle/>
          <a:p>
            <a:r>
              <a:rPr lang="ko-KR" altLang="en-US" sz="2000" dirty="0" smtClean="0"/>
              <a:t>기능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데이터를 전기적 신호로 변환하여 통신 케이블을 통해 전송함</a:t>
            </a:r>
            <a:endParaRPr lang="en-US" altLang="ko-KR" sz="2000" dirty="0" smtClean="0"/>
          </a:p>
          <a:p>
            <a:r>
              <a:rPr lang="ko-KR" altLang="en-US" sz="2000" dirty="0" smtClean="0"/>
              <a:t>통신 단위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비트 </a:t>
            </a:r>
            <a:r>
              <a:rPr lang="en-US" altLang="ko-KR" sz="2000" dirty="0" smtClean="0"/>
              <a:t>(1</a:t>
            </a:r>
            <a:r>
              <a:rPr lang="ko-KR" altLang="en-US" sz="2000" dirty="0" smtClean="0"/>
              <a:t>과 </a:t>
            </a:r>
            <a:r>
              <a:rPr lang="en-US" altLang="ko-KR" sz="2000" dirty="0" smtClean="0"/>
              <a:t>0)</a:t>
            </a:r>
          </a:p>
          <a:p>
            <a:r>
              <a:rPr lang="ko-KR" altLang="en-US" sz="2000" dirty="0" smtClean="0"/>
              <a:t>주요 역할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단순 데이터 전달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내용이나 에러에 대해 처리하지 않음</a:t>
            </a:r>
            <a:endParaRPr lang="en-US" altLang="ko-KR" sz="2000" dirty="0" smtClean="0"/>
          </a:p>
          <a:p>
            <a:r>
              <a:rPr lang="ko-KR" altLang="en-US" sz="2000" dirty="0" smtClean="0"/>
              <a:t>장비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통신 케이블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랜카드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리피터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허브</a:t>
            </a:r>
            <a:endParaRPr lang="en-US" altLang="ko-KR" sz="2000" dirty="0" smtClean="0"/>
          </a:p>
          <a:p>
            <a:r>
              <a:rPr lang="ko-KR" altLang="en-US" sz="2000" dirty="0" smtClean="0"/>
              <a:t>주요 프로토콜 </a:t>
            </a:r>
            <a:r>
              <a:rPr lang="en-US" altLang="ko-KR" sz="2000" dirty="0" smtClean="0"/>
              <a:t>: Ethernet, X.25, RS-232C</a:t>
            </a:r>
          </a:p>
        </p:txBody>
      </p:sp>
      <p:pic>
        <p:nvPicPr>
          <p:cNvPr id="2050" name="Picture 2" descr="데이터/통신 케이블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360921" y="3583477"/>
            <a:ext cx="1922607" cy="1922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라우터란?. 정의 및 용도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9756" y="3516975"/>
            <a:ext cx="1989109" cy="198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LMAS 4p EL-HUB5 10M : 다나와 가격비교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604" y="3124200"/>
            <a:ext cx="2587625" cy="258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67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525"/>
    </mc:Choice>
    <mc:Fallback xmlns="">
      <p:transition spd="slow" advTm="106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데이터 링크 계층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DataLink</a:t>
            </a:r>
            <a:r>
              <a:rPr lang="en-US" altLang="ko-KR" dirty="0" smtClean="0"/>
              <a:t> Layer)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1163" y="1152526"/>
            <a:ext cx="11369675" cy="2239068"/>
          </a:xfrm>
        </p:spPr>
        <p:txBody>
          <a:bodyPr>
            <a:normAutofit fontScale="92500" lnSpcReduction="10000"/>
          </a:bodyPr>
          <a:lstStyle/>
          <a:p>
            <a:endParaRPr lang="en-US" altLang="ko-KR" dirty="0"/>
          </a:p>
          <a:p>
            <a:r>
              <a:rPr lang="ko-KR" altLang="en-US" sz="2000" dirty="0" smtClean="0"/>
              <a:t>기능 </a:t>
            </a:r>
            <a:r>
              <a:rPr lang="en-US" altLang="ko-KR" sz="2000" dirty="0" smtClean="0"/>
              <a:t>: </a:t>
            </a:r>
            <a:r>
              <a:rPr lang="ko-KR" altLang="en-US" sz="1900" b="1" dirty="0" smtClean="0">
                <a:solidFill>
                  <a:srgbClr val="FF0000"/>
                </a:solidFill>
              </a:rPr>
              <a:t>인접한 노드 간의</a:t>
            </a:r>
            <a:r>
              <a:rPr lang="ko-KR" altLang="en-US" sz="1900" dirty="0" smtClean="0"/>
              <a:t> 신뢰성 있는 데이터 전송을 보장하며</a:t>
            </a:r>
            <a:r>
              <a:rPr lang="en-US" altLang="ko-KR" sz="1900" dirty="0" smtClean="0"/>
              <a:t>, </a:t>
            </a:r>
            <a:r>
              <a:rPr lang="ko-KR" altLang="en-US" sz="1900" dirty="0" smtClean="0"/>
              <a:t>물리 계층의 오류를 감지하고 수정함</a:t>
            </a:r>
            <a:r>
              <a:rPr lang="en-US" altLang="ko-KR" sz="1900" dirty="0" smtClean="0"/>
              <a:t>.</a:t>
            </a:r>
            <a:endParaRPr lang="en-US" altLang="ko-KR" sz="1900" dirty="0"/>
          </a:p>
          <a:p>
            <a:r>
              <a:rPr lang="ko-KR" altLang="en-US" sz="2000" dirty="0" smtClean="0"/>
              <a:t>통신 단위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프레임</a:t>
            </a:r>
            <a:endParaRPr lang="en-US" altLang="ko-KR" sz="2000" dirty="0" smtClean="0"/>
          </a:p>
          <a:p>
            <a:r>
              <a:rPr lang="ko-KR" altLang="en-US" sz="2000" dirty="0" smtClean="0"/>
              <a:t>주소 지정 </a:t>
            </a:r>
            <a:r>
              <a:rPr lang="en-US" altLang="ko-KR" sz="2000" dirty="0" smtClean="0"/>
              <a:t>: MAC </a:t>
            </a:r>
            <a:r>
              <a:rPr lang="ko-KR" altLang="en-US" sz="2000" dirty="0" smtClean="0"/>
              <a:t>주소</a:t>
            </a:r>
            <a:endParaRPr lang="en-US" altLang="ko-KR" sz="2000" dirty="0" smtClean="0"/>
          </a:p>
          <a:p>
            <a:r>
              <a:rPr lang="ko-KR" altLang="en-US" sz="2000" dirty="0" smtClean="0"/>
              <a:t>장비 </a:t>
            </a:r>
            <a:r>
              <a:rPr lang="en-US" altLang="ko-KR" sz="2000" dirty="0" smtClean="0"/>
              <a:t>: L2 </a:t>
            </a:r>
            <a:r>
              <a:rPr lang="ko-KR" altLang="en-US" sz="2000" dirty="0" smtClean="0"/>
              <a:t>스위치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브리지</a:t>
            </a:r>
            <a:endParaRPr lang="en-US" altLang="ko-KR" sz="2000" dirty="0"/>
          </a:p>
          <a:p>
            <a:r>
              <a:rPr lang="ko-KR" altLang="en-US" sz="2000" dirty="0" smtClean="0"/>
              <a:t>주요 프로토콜 </a:t>
            </a:r>
            <a:r>
              <a:rPr lang="en-US" altLang="ko-KR" sz="2000" dirty="0" smtClean="0"/>
              <a:t>: HDLC, Ethernet, PPP</a:t>
            </a:r>
          </a:p>
        </p:txBody>
      </p:sp>
      <p:pic>
        <p:nvPicPr>
          <p:cNvPr id="3076" name="Picture 4" descr="데이터 링크 계층의 역할과 이더넷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5683" y="4350329"/>
            <a:ext cx="2304993" cy="2265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336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911"/>
    </mc:Choice>
    <mc:Fallback xmlns="">
      <p:transition spd="slow" advTm="95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네트워크 계층</a:t>
            </a:r>
            <a:r>
              <a:rPr lang="en-US" altLang="ko-KR" dirty="0" smtClean="0"/>
              <a:t>(Network Layer)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smtClean="0"/>
              <a:t>기능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데이터를 목적지까지 라우팅함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smtClean="0"/>
              <a:t>주요 역할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경로 설정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주소 부여</a:t>
            </a:r>
            <a:r>
              <a:rPr lang="en-US" altLang="ko-KR" sz="2400" dirty="0" smtClean="0"/>
              <a:t>(IP </a:t>
            </a:r>
            <a:r>
              <a:rPr lang="ko-KR" altLang="en-US" sz="2400" dirty="0" smtClean="0"/>
              <a:t>주소</a:t>
            </a:r>
            <a:r>
              <a:rPr lang="en-US" altLang="ko-KR" sz="2400" dirty="0" smtClean="0"/>
              <a:t>)</a:t>
            </a:r>
          </a:p>
          <a:p>
            <a:r>
              <a:rPr lang="ko-KR" altLang="en-US" sz="2500" dirty="0" smtClean="0"/>
              <a:t>장비</a:t>
            </a:r>
            <a:r>
              <a:rPr lang="en-US" altLang="ko-KR" sz="2500" dirty="0"/>
              <a:t> </a:t>
            </a:r>
            <a:r>
              <a:rPr lang="en-US" altLang="ko-KR" sz="2500" dirty="0" smtClean="0"/>
              <a:t>: </a:t>
            </a:r>
            <a:r>
              <a:rPr lang="ko-KR" altLang="en-US" sz="2500" dirty="0" smtClean="0"/>
              <a:t>라우터</a:t>
            </a:r>
            <a:r>
              <a:rPr lang="en-US" altLang="ko-KR" sz="2500" dirty="0" smtClean="0"/>
              <a:t>, L3 </a:t>
            </a:r>
            <a:r>
              <a:rPr lang="ko-KR" altLang="en-US" sz="2500" dirty="0" smtClean="0"/>
              <a:t>스위치 </a:t>
            </a:r>
            <a:endParaRPr lang="en-US" altLang="ko-KR" sz="2500" dirty="0" smtClean="0"/>
          </a:p>
          <a:p>
            <a:endParaRPr lang="en-US" altLang="ko-KR" sz="2500" dirty="0" smtClean="0"/>
          </a:p>
          <a:p>
            <a:r>
              <a:rPr lang="ko-KR" altLang="en-US" sz="2500" dirty="0" smtClean="0"/>
              <a:t>주요 프로토콜 </a:t>
            </a:r>
            <a:r>
              <a:rPr lang="en-US" altLang="ko-KR" sz="2500" dirty="0" smtClean="0"/>
              <a:t>: IP, ICMP, IGMP, ARP, RARP</a:t>
            </a:r>
            <a:endParaRPr lang="ko-KR" altLang="en-US" sz="2500" dirty="0"/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7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196"/>
    </mc:Choice>
    <mc:Fallback xmlns="">
      <p:transition spd="slow" advTm="131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전송계층</a:t>
            </a:r>
            <a:r>
              <a:rPr lang="en-US" altLang="ko-KR" dirty="0" smtClean="0"/>
              <a:t>(Transport Layer)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0405" y="1160839"/>
            <a:ext cx="11369675" cy="2014624"/>
          </a:xfrm>
        </p:spPr>
        <p:txBody>
          <a:bodyPr>
            <a:normAutofit lnSpcReduction="10000"/>
          </a:bodyPr>
          <a:lstStyle/>
          <a:p>
            <a:r>
              <a:rPr lang="ko-KR" altLang="en-US" sz="2000" dirty="0" smtClean="0"/>
              <a:t>기능 </a:t>
            </a:r>
            <a:r>
              <a:rPr lang="en-US" altLang="ko-KR" sz="2000" dirty="0" smtClean="0"/>
              <a:t>: 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양 종단 간 </a:t>
            </a:r>
            <a:r>
              <a:rPr lang="ko-KR" altLang="en-US" sz="2000" dirty="0" smtClean="0"/>
              <a:t>신뢰성 있는 데이터 전송을 책임짐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 smtClean="0"/>
              <a:t>주요 역할 </a:t>
            </a:r>
            <a:r>
              <a:rPr lang="en-US" altLang="ko-KR" sz="2000" dirty="0" smtClean="0"/>
              <a:t>: </a:t>
            </a:r>
            <a:r>
              <a:rPr lang="ko-KR" altLang="en-US" sz="2000" dirty="0" err="1" smtClean="0"/>
              <a:t>오류제어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오류 검출 및 </a:t>
            </a:r>
            <a:r>
              <a:rPr lang="ko-KR" altLang="en-US" sz="2000" dirty="0" err="1" smtClean="0"/>
              <a:t>보구</a:t>
            </a:r>
            <a:r>
              <a:rPr lang="en-US" altLang="ko-KR" sz="2000" dirty="0" smtClean="0"/>
              <a:t>), </a:t>
            </a:r>
            <a:r>
              <a:rPr lang="ko-KR" altLang="en-US" sz="2000" dirty="0" err="1" smtClean="0"/>
              <a:t>흐름제어</a:t>
            </a:r>
            <a:endParaRPr lang="en-US" altLang="ko-KR" sz="2000" dirty="0" smtClean="0"/>
          </a:p>
          <a:p>
            <a:endParaRPr lang="en-US" altLang="ko-KR" sz="2400" dirty="0" smtClean="0"/>
          </a:p>
          <a:p>
            <a:r>
              <a:rPr lang="ko-KR" altLang="en-US" sz="2400" dirty="0" smtClean="0"/>
              <a:t>주요 프로토콜 </a:t>
            </a:r>
            <a:r>
              <a:rPr lang="en-US" altLang="ko-KR" sz="2400" dirty="0" smtClean="0"/>
              <a:t>: TCP(</a:t>
            </a:r>
            <a:r>
              <a:rPr lang="ko-KR" altLang="en-US" sz="2400" dirty="0" smtClean="0"/>
              <a:t>연결성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신뢰성</a:t>
            </a:r>
            <a:r>
              <a:rPr lang="en-US" altLang="ko-KR" sz="2400" dirty="0" smtClean="0"/>
              <a:t>),  UDP(</a:t>
            </a:r>
            <a:r>
              <a:rPr lang="ko-KR" altLang="en-US" sz="2400" dirty="0" err="1" smtClean="0"/>
              <a:t>비연결성</a:t>
            </a:r>
            <a:r>
              <a:rPr lang="en-US" altLang="ko-KR" sz="2400" dirty="0" smtClean="0"/>
              <a:t>, </a:t>
            </a:r>
            <a:r>
              <a:rPr lang="ko-KR" altLang="en-US" sz="2400" dirty="0" err="1" smtClean="0"/>
              <a:t>비신뢰성</a:t>
            </a:r>
            <a:r>
              <a:rPr lang="en-US" altLang="ko-KR" sz="2400" dirty="0" smtClean="0"/>
              <a:t>)</a:t>
            </a:r>
          </a:p>
          <a:p>
            <a:endParaRPr lang="en-US" altLang="ko-KR" sz="2400" dirty="0"/>
          </a:p>
          <a:p>
            <a:endParaRPr lang="en-US" altLang="ko-KR" sz="2400" dirty="0" smtClean="0"/>
          </a:p>
        </p:txBody>
      </p:sp>
      <p:pic>
        <p:nvPicPr>
          <p:cNvPr id="10" name="Picture 2" descr="네트워크] TCP/UDP와 3way handshak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0790" y="3506268"/>
            <a:ext cx="4200294" cy="2901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94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226"/>
    </mc:Choice>
    <mc:Fallback xmlns="">
      <p:transition spd="slow" advTm="95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000" dirty="0" smtClean="0"/>
              <a:t>세션 계층</a:t>
            </a:r>
            <a:r>
              <a:rPr lang="en-US" altLang="ko-KR" sz="3000" dirty="0" smtClean="0"/>
              <a:t>, </a:t>
            </a:r>
            <a:r>
              <a:rPr lang="ko-KR" altLang="en-US" sz="3000" dirty="0" smtClean="0"/>
              <a:t>표현 계층</a:t>
            </a:r>
            <a:r>
              <a:rPr lang="en-US" altLang="ko-KR" sz="3000" dirty="0" smtClean="0"/>
              <a:t>, </a:t>
            </a:r>
            <a:r>
              <a:rPr lang="ko-KR" altLang="en-US" sz="3000" dirty="0" smtClean="0"/>
              <a:t>응용 계층</a:t>
            </a:r>
            <a:endParaRPr lang="ko-KR" altLang="en-US" sz="30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785236" y="1327092"/>
            <a:ext cx="11234968" cy="5397904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세션 계층</a:t>
            </a:r>
            <a:r>
              <a:rPr lang="en-US" altLang="ko-KR" sz="2000" dirty="0" smtClean="0"/>
              <a:t>(Session Layer)</a:t>
            </a:r>
          </a:p>
          <a:p>
            <a:r>
              <a:rPr lang="ko-KR" altLang="en-US" sz="2000" dirty="0" smtClean="0"/>
              <a:t>기능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양 </a:t>
            </a:r>
            <a:r>
              <a:rPr lang="ko-KR" altLang="en-US" sz="2000" dirty="0" err="1" smtClean="0"/>
              <a:t>끝단의</a:t>
            </a:r>
            <a:r>
              <a:rPr lang="ko-KR" altLang="en-US" sz="2000" dirty="0" smtClean="0"/>
              <a:t> 응용 프로세스 간 통신을 관리함</a:t>
            </a:r>
            <a:endParaRPr lang="en-US" altLang="ko-KR" sz="2000" dirty="0" smtClean="0"/>
          </a:p>
          <a:p>
            <a:r>
              <a:rPr lang="ko-KR" altLang="en-US" sz="2000" dirty="0" smtClean="0"/>
              <a:t>주요 역할 </a:t>
            </a:r>
            <a:r>
              <a:rPr lang="en-US" altLang="ko-KR" sz="2000" dirty="0" smtClean="0"/>
              <a:t>: TCP/IP </a:t>
            </a:r>
            <a:r>
              <a:rPr lang="ko-KR" altLang="en-US" sz="2000" dirty="0" smtClean="0"/>
              <a:t>세션 생성 및 관리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표현 계층</a:t>
            </a:r>
            <a:r>
              <a:rPr lang="en-US" altLang="ko-KR" sz="2000" dirty="0" smtClean="0"/>
              <a:t>(Presentation Layer)</a:t>
            </a:r>
          </a:p>
          <a:p>
            <a:r>
              <a:rPr lang="ko-KR" altLang="en-US" sz="2000" dirty="0" smtClean="0"/>
              <a:t>기능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다른 데이터 표현 형식 간의 변환을 담당</a:t>
            </a:r>
            <a:endParaRPr lang="en-US" altLang="ko-KR" sz="2000" dirty="0" smtClean="0"/>
          </a:p>
          <a:p>
            <a:r>
              <a:rPr lang="ko-KR" altLang="en-US" sz="2000" dirty="0" smtClean="0"/>
              <a:t>주요 역할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데이터 암호화</a:t>
            </a:r>
            <a:r>
              <a:rPr lang="en-US" altLang="ko-KR" sz="2000" dirty="0" smtClean="0"/>
              <a:t>, MIME </a:t>
            </a:r>
            <a:r>
              <a:rPr lang="ko-KR" altLang="en-US" sz="2000" dirty="0" err="1" smtClean="0"/>
              <a:t>인코딩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파일 압축 등</a:t>
            </a:r>
            <a:endParaRPr lang="en-US" altLang="ko-KR" sz="2000" dirty="0"/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응용 계층</a:t>
            </a:r>
            <a:r>
              <a:rPr lang="en-US" altLang="ko-KR" sz="2000" dirty="0" smtClean="0"/>
              <a:t>(Application Layer)</a:t>
            </a:r>
          </a:p>
          <a:p>
            <a:r>
              <a:rPr lang="ko-KR" altLang="en-US" sz="2000" dirty="0" smtClean="0"/>
              <a:t>기능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사용자 인터페이스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응용 프로그램 간 통신을 관리함</a:t>
            </a:r>
            <a:endParaRPr lang="en-US" altLang="ko-KR" sz="2000" dirty="0" smtClean="0"/>
          </a:p>
          <a:p>
            <a:r>
              <a:rPr lang="ko-KR" altLang="en-US" sz="2000" dirty="0" smtClean="0"/>
              <a:t>주요 프로토콜 </a:t>
            </a:r>
            <a:r>
              <a:rPr lang="en-US" altLang="ko-KR" sz="2000" dirty="0" smtClean="0"/>
              <a:t>: HTTP, FTP, SMTP, Telnet, SSH .. </a:t>
            </a:r>
            <a:r>
              <a:rPr lang="ko-KR" altLang="en-US" sz="2000" dirty="0" smtClean="0"/>
              <a:t>등</a:t>
            </a:r>
            <a:endParaRPr lang="en-US" altLang="ko-KR" sz="2000" dirty="0"/>
          </a:p>
          <a:p>
            <a:endParaRPr lang="en-US" altLang="ko-KR" sz="2000" dirty="0" smtClean="0"/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13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717"/>
    </mc:Choice>
    <mc:Fallback xmlns="">
      <p:transition spd="slow" advTm="149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TCP/IP 4</a:t>
            </a:r>
            <a:r>
              <a:rPr lang="ko-KR" altLang="en-US" dirty="0" smtClean="0"/>
              <a:t>계층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0405" y="1116012"/>
            <a:ext cx="11369675" cy="5057775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개념</a:t>
            </a:r>
            <a:endParaRPr lang="en-US" altLang="ko-KR" sz="2000" dirty="0" smtClean="0"/>
          </a:p>
          <a:p>
            <a:pPr lvl="1"/>
            <a:r>
              <a:rPr lang="ko-KR" altLang="en-US" sz="1600" dirty="0" smtClean="0"/>
              <a:t>현재 인터넷에서 널리 사용되는 프로토콜 모델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시스템 간 네트워크 연결과 데이터 전송에 사용됨</a:t>
            </a:r>
            <a:endParaRPr lang="en-US" altLang="ko-KR" sz="1600" dirty="0" smtClean="0"/>
          </a:p>
          <a:p>
            <a:pPr lvl="1"/>
            <a:r>
              <a:rPr lang="en-US" altLang="ko-KR" sz="1600" dirty="0" smtClean="0"/>
              <a:t>TCP/IP</a:t>
            </a:r>
            <a:r>
              <a:rPr lang="ko-KR" altLang="en-US" sz="1600" dirty="0" smtClean="0"/>
              <a:t>는 인터넷 통신을 위한 표준 프로토콜 모델로 사용됨</a:t>
            </a:r>
            <a:endParaRPr lang="en-US" altLang="ko-KR" sz="1600" dirty="0" smtClean="0"/>
          </a:p>
          <a:p>
            <a:endParaRPr lang="en-US" altLang="ko-KR" sz="2000" dirty="0"/>
          </a:p>
          <a:p>
            <a:r>
              <a:rPr lang="en-US" altLang="ko-KR" sz="2000" dirty="0" smtClean="0"/>
              <a:t>TCP/IP 4</a:t>
            </a:r>
            <a:r>
              <a:rPr lang="ko-KR" altLang="en-US" sz="2000" dirty="0" smtClean="0"/>
              <a:t>계층 구조</a:t>
            </a:r>
            <a:endParaRPr lang="en-US" altLang="ko-KR" sz="2000" dirty="0" smtClean="0"/>
          </a:p>
          <a:p>
            <a:endParaRPr lang="en-US" altLang="ko-KR" sz="2000" dirty="0" smtClean="0"/>
          </a:p>
        </p:txBody>
      </p:sp>
      <p:pic>
        <p:nvPicPr>
          <p:cNvPr id="7176" name="Picture 8" descr="주니어 개발자를 위한 엄청 쉬운 TCP/IP 4계층 이야기 | 요즘I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161" y="3239285"/>
            <a:ext cx="4794878" cy="34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91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602"/>
    </mc:Choice>
    <mc:Fallback xmlns="">
      <p:transition spd="slow" advTm="61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각 계층별 주요 프로토콜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sz="2000" dirty="0" smtClean="0"/>
              <a:t>응용 계층</a:t>
            </a:r>
            <a:endParaRPr lang="en-US" altLang="ko-KR" sz="2000" dirty="0" smtClean="0"/>
          </a:p>
          <a:p>
            <a:pPr lvl="1"/>
            <a:r>
              <a:rPr lang="en-US" altLang="ko-KR" sz="1600" dirty="0" smtClean="0"/>
              <a:t>TCP : HTTP, HTTPS, FTP, SMTP, Telnet, SSH</a:t>
            </a:r>
          </a:p>
          <a:p>
            <a:pPr lvl="1"/>
            <a:r>
              <a:rPr lang="en-US" altLang="ko-KR" sz="1600" dirty="0" smtClean="0"/>
              <a:t>UDP : DNS, SNMP, DHCP</a:t>
            </a:r>
          </a:p>
          <a:p>
            <a:endParaRPr lang="en-US" altLang="ko-KR" dirty="0" smtClean="0"/>
          </a:p>
          <a:p>
            <a:r>
              <a:rPr lang="ko-KR" altLang="en-US" sz="2000" dirty="0" smtClean="0"/>
              <a:t>전송 계층</a:t>
            </a:r>
            <a:endParaRPr lang="en-US" altLang="ko-KR" sz="2000" dirty="0" smtClean="0"/>
          </a:p>
          <a:p>
            <a:pPr lvl="1"/>
            <a:r>
              <a:rPr lang="en-US" altLang="ko-KR" sz="1600" dirty="0" smtClean="0"/>
              <a:t>TCP, UDP</a:t>
            </a:r>
          </a:p>
          <a:p>
            <a:endParaRPr lang="en-US" altLang="ko-KR" sz="2000" dirty="0"/>
          </a:p>
          <a:p>
            <a:r>
              <a:rPr lang="ko-KR" altLang="en-US" sz="2000" dirty="0" smtClean="0"/>
              <a:t>인터넷 계층</a:t>
            </a:r>
            <a:endParaRPr lang="en-US" altLang="ko-KR" sz="2000" dirty="0" smtClean="0"/>
          </a:p>
          <a:p>
            <a:pPr lvl="1"/>
            <a:r>
              <a:rPr lang="en-US" altLang="ko-KR" sz="1600" dirty="0" smtClean="0"/>
              <a:t>IP, ICMP, IGMP, ARP, RARP</a:t>
            </a:r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네트워크 </a:t>
            </a:r>
            <a:r>
              <a:rPr lang="ko-KR" altLang="en-US" sz="2000" dirty="0" err="1" smtClean="0"/>
              <a:t>엑세스</a:t>
            </a:r>
            <a:r>
              <a:rPr lang="ko-KR" altLang="en-US" sz="2000" dirty="0" smtClean="0"/>
              <a:t> 계층</a:t>
            </a:r>
            <a:endParaRPr lang="en-US" altLang="ko-KR" sz="2000" dirty="0" smtClean="0"/>
          </a:p>
          <a:p>
            <a:pPr lvl="1"/>
            <a:r>
              <a:rPr lang="en-US" altLang="ko-KR" sz="1600" dirty="0" smtClean="0"/>
              <a:t>Ethernet, X.25, RS-232C</a:t>
            </a:r>
            <a:endParaRPr lang="ko-KR" altLang="en-US" sz="1600" dirty="0"/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95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89"/>
    </mc:Choice>
    <mc:Fallback xmlns="">
      <p:transition spd="slow" advTm="124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ryptoCraft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452</Words>
  <Application>Microsoft Office PowerPoint</Application>
  <PresentationFormat>와이드스크린</PresentationFormat>
  <Paragraphs>79</Paragraphs>
  <Slides>11</Slides>
  <Notes>0</Notes>
  <HiddenSlides>0</HiddenSlides>
  <MMClips>11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맑은 고딕</vt:lpstr>
      <vt:lpstr>함초롬돋움</vt:lpstr>
      <vt:lpstr>Arial</vt:lpstr>
      <vt:lpstr>CryptoCraft 테마</vt:lpstr>
      <vt:lpstr>제목 테마</vt:lpstr>
      <vt:lpstr>OSI 7계층 &amp;&amp; TCP/IP 4계층</vt:lpstr>
      <vt:lpstr>OSI 7계층</vt:lpstr>
      <vt:lpstr>물리계층(Physical Layer)</vt:lpstr>
      <vt:lpstr>데이터 링크 계층(DataLink Layer)</vt:lpstr>
      <vt:lpstr>네트워크 계층(Network Layer)</vt:lpstr>
      <vt:lpstr>전송계층(Transport Layer)</vt:lpstr>
      <vt:lpstr>세션 계층, 표현 계층, 응용 계층</vt:lpstr>
      <vt:lpstr>TCP/IP 4계층</vt:lpstr>
      <vt:lpstr>각 계층별 주요 프로토콜</vt:lpstr>
      <vt:lpstr>스위치 종류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HD</dc:creator>
  <cp:lastModifiedBy>USER</cp:lastModifiedBy>
  <cp:revision>85</cp:revision>
  <dcterms:created xsi:type="dcterms:W3CDTF">2019-03-05T04:29:07Z</dcterms:created>
  <dcterms:modified xsi:type="dcterms:W3CDTF">2024-07-30T08:50:01Z</dcterms:modified>
</cp:coreProperties>
</file>

<file path=docProps/thumbnail.jpeg>
</file>